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6" r:id="rId5"/>
    <p:sldId id="267" r:id="rId6"/>
    <p:sldId id="268" r:id="rId7"/>
    <p:sldId id="269" r:id="rId8"/>
    <p:sldId id="275" r:id="rId9"/>
    <p:sldId id="276" r:id="rId10"/>
    <p:sldId id="271" r:id="rId11"/>
    <p:sldId id="27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, Juliet" initials="WJ" lastIdx="6" clrIdx="0">
    <p:extLst>
      <p:ext uri="{19B8F6BF-5375-455C-9EA6-DF929625EA0E}">
        <p15:presenceInfo xmlns:p15="http://schemas.microsoft.com/office/powerpoint/2012/main" userId="S-1-5-21-725345543-688789844-2146808213-11554" providerId="AD"/>
      </p:ext>
    </p:extLst>
  </p:cmAuthor>
  <p:cmAuthor id="2" name="Bolland, Fiona" initials="BF" lastIdx="9" clrIdx="1">
    <p:extLst>
      <p:ext uri="{19B8F6BF-5375-455C-9EA6-DF929625EA0E}">
        <p15:presenceInfo xmlns:p15="http://schemas.microsoft.com/office/powerpoint/2012/main" userId="S-1-5-21-725345543-688789844-2146808213-16793" providerId="AD"/>
      </p:ext>
    </p:extLst>
  </p:cmAuthor>
  <p:cmAuthor id="3" name="Sharma, Vik" initials="SV" lastIdx="31" clrIdx="2">
    <p:extLst>
      <p:ext uri="{19B8F6BF-5375-455C-9EA6-DF929625EA0E}">
        <p15:presenceInfo xmlns:p15="http://schemas.microsoft.com/office/powerpoint/2012/main" userId="S-1-5-21-725345543-688789844-2146808213-16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29D"/>
    <a:srgbClr val="0C3467"/>
    <a:srgbClr val="0E3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104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3462818012409"/>
          <c:y val="3.0905084537571171E-2"/>
          <c:w val="0.66822443632892436"/>
          <c:h val="0.8548207306419363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Trilaciclib (n = 123)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l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Percentage of patients with ESA administration</c:v>
                </c:pt>
                <c:pt idx="1">
                  <c:v>Event rate (per 100 weeks) of RBC transfusions on/after week 5</c:v>
                </c:pt>
                <c:pt idx="2">
                  <c:v>Percentage of patients with RBC transfusion on/after week 5</c:v>
                </c:pt>
                <c:pt idx="3">
                  <c:v>Percentage of patients with grade 3/4 anemia</c:v>
                </c:pt>
                <c:pt idx="4">
                  <c:v>Percentage of patients with G-CSF administration</c:v>
                </c:pt>
                <c:pt idx="5">
                  <c:v>Percentage of patients with SN</c:v>
                </c:pt>
                <c:pt idx="6">
                  <c:v>Mean DSN in cycle 1, days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3.3</c:v>
                </c:pt>
                <c:pt idx="1">
                  <c:v>1.5</c:v>
                </c:pt>
                <c:pt idx="2">
                  <c:v>14.6</c:v>
                </c:pt>
                <c:pt idx="3">
                  <c:v>20.3</c:v>
                </c:pt>
                <c:pt idx="4">
                  <c:v>28.5</c:v>
                </c:pt>
                <c:pt idx="5">
                  <c:v>11.4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B-4B6A-9BB8-F0AED79401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 = 119)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l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Percentage of patients with ESA administration</c:v>
                </c:pt>
                <c:pt idx="1">
                  <c:v>Event rate (per 100 weeks) of RBC transfusions on/after week 5</c:v>
                </c:pt>
                <c:pt idx="2">
                  <c:v>Percentage of patients with RBC transfusion on/after week 5</c:v>
                </c:pt>
                <c:pt idx="3">
                  <c:v>Percentage of patients with grade 3/4 anemia</c:v>
                </c:pt>
                <c:pt idx="4">
                  <c:v>Percentage of patients with G-CSF administration</c:v>
                </c:pt>
                <c:pt idx="5">
                  <c:v>Percentage of patients with SN</c:v>
                </c:pt>
                <c:pt idx="6">
                  <c:v>Mean DSN in cycle 1, days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11.8</c:v>
                </c:pt>
                <c:pt idx="1">
                  <c:v>3.1</c:v>
                </c:pt>
                <c:pt idx="2">
                  <c:v>26.1</c:v>
                </c:pt>
                <c:pt idx="3">
                  <c:v>31.9</c:v>
                </c:pt>
                <c:pt idx="4">
                  <c:v>56.3</c:v>
                </c:pt>
                <c:pt idx="5">
                  <c:v>52.9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B-4B6A-9BB8-F0AED7940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772036127"/>
        <c:axId val="200180559"/>
      </c:barChart>
      <c:catAx>
        <c:axId val="7720361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0" vert="horz" anchor="ctr" anchorCtr="0"/>
          <a:lstStyle/>
          <a:p>
            <a:pPr algn="ctr">
              <a:defRPr sz="1100"/>
            </a:pPr>
            <a:endParaRPr lang="en-US"/>
          </a:p>
        </c:txPr>
        <c:crossAx val="200180559"/>
        <c:crosses val="autoZero"/>
        <c:auto val="1"/>
        <c:lblAlgn val="ctr"/>
        <c:lblOffset val="10"/>
        <c:noMultiLvlLbl val="0"/>
      </c:catAx>
      <c:valAx>
        <c:axId val="200180559"/>
        <c:scaling>
          <c:orientation val="minMax"/>
          <c:max val="60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72036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58819030989086"/>
          <c:y val="0.66579526209363615"/>
          <c:w val="0.27541179757537476"/>
          <c:h val="0.1631692368354877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 = 118)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All-cause hospitalizations</c:v>
                </c:pt>
                <c:pt idx="1">
                  <c:v>Hospitalizations due to CIM or sepsis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25.4</c:v>
                </c:pt>
                <c:pt idx="1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B-4491-8FB0-56A52DC39F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Trilaciclib (n = 122)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All-cause hospitalizations</c:v>
                </c:pt>
                <c:pt idx="1">
                  <c:v>Hospitalizations due to CIM or sepsis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24.6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EB-4491-8FB0-56A52DC39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724976"/>
        <c:axId val="66448384"/>
      </c:barChart>
      <c:catAx>
        <c:axId val="147772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448384"/>
        <c:crosses val="autoZero"/>
        <c:auto val="1"/>
        <c:lblAlgn val="ctr"/>
        <c:lblOffset val="100"/>
        <c:noMultiLvlLbl val="0"/>
      </c:catAx>
      <c:valAx>
        <c:axId val="6644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772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 = 118)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All-cause hospitalizations</c:v>
                </c:pt>
                <c:pt idx="1">
                  <c:v>Hospitalization due to CIM or sepsis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11.98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3-4846-99BD-6A7CDDECF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Trilaciclib (n = 122)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E73-4846-99BD-6A7CDDECF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All-cause hospitalizations</c:v>
                </c:pt>
                <c:pt idx="1">
                  <c:v>Hospitalization due to CIM or sepsis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8.44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3-4846-99BD-6A7CDDECF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724976"/>
        <c:axId val="66448384"/>
      </c:barChart>
      <c:catAx>
        <c:axId val="147772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448384"/>
        <c:crosses val="autoZero"/>
        <c:auto val="1"/>
        <c:lblAlgn val="ctr"/>
        <c:lblOffset val="100"/>
        <c:noMultiLvlLbl val="0"/>
      </c:catAx>
      <c:valAx>
        <c:axId val="6644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772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8.4</c:v>
                </c:pt>
                <c:pt idx="1">
                  <c:v>10.3</c:v>
                </c:pt>
                <c:pt idx="2">
                  <c:v>14.3</c:v>
                </c:pt>
                <c:pt idx="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0-4872-8422-22ACD67FC1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Trilaciclib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7.3</c:v>
                </c:pt>
                <c:pt idx="1">
                  <c:v>6.4</c:v>
                </c:pt>
                <c:pt idx="2">
                  <c:v>8.3000000000000007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D0-4872-8422-22ACD67FC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049888"/>
        <c:axId val="93963568"/>
      </c:barChart>
      <c:catAx>
        <c:axId val="1680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963568"/>
        <c:crosses val="autoZero"/>
        <c:auto val="1"/>
        <c:lblAlgn val="ctr"/>
        <c:lblOffset val="100"/>
        <c:noMultiLvlLbl val="0"/>
      </c:catAx>
      <c:valAx>
        <c:axId val="9396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0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5917782793284"/>
          <c:y val="0.19081218816594103"/>
          <c:w val="0.25014645626132992"/>
          <c:h val="6.016096727817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59AD1-4828-4B34-A2EA-A7140B8859D4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A9B9-8E51-42A4-914C-42C0AF5C66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85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39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97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68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66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23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6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0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29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5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22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0A9B9-8E51-42A4-914C-42C0AF5C668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55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ug&#10;&#10;Description automatically generated">
            <a:extLst>
              <a:ext uri="{FF2B5EF4-FFF2-40B4-BE49-F238E27FC236}">
                <a16:creationId xmlns:a16="http://schemas.microsoft.com/office/drawing/2014/main" id="{EB76BC44-0BA7-2641-B695-1EEBAC493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034C2-8D6D-904A-B3E9-9C8A2014C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4"/>
          <a:stretch/>
        </p:blipFill>
        <p:spPr>
          <a:xfrm>
            <a:off x="0" y="6323637"/>
            <a:ext cx="12192000" cy="534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31EA5-9BE2-4FE9-9A86-EB9139BD10D6}"/>
              </a:ext>
            </a:extLst>
          </p:cNvPr>
          <p:cNvSpPr/>
          <p:nvPr userDrawn="1"/>
        </p:nvSpPr>
        <p:spPr>
          <a:xfrm>
            <a:off x="0" y="6323637"/>
            <a:ext cx="12192000" cy="534363"/>
          </a:xfrm>
          <a:prstGeom prst="rect">
            <a:avLst/>
          </a:prstGeom>
          <a:solidFill>
            <a:srgbClr val="0C34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11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  <p15:guide id="4" pos="73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dark, small, white&#10;&#10;Description automatically generated">
            <a:extLst>
              <a:ext uri="{FF2B5EF4-FFF2-40B4-BE49-F238E27FC236}">
                <a16:creationId xmlns:a16="http://schemas.microsoft.com/office/drawing/2014/main" id="{517966CC-D9F6-524F-90C6-9D863418B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ug&#10;&#10;Description automatically generated">
            <a:extLst>
              <a:ext uri="{FF2B5EF4-FFF2-40B4-BE49-F238E27FC236}">
                <a16:creationId xmlns:a16="http://schemas.microsoft.com/office/drawing/2014/main" id="{EB76BC44-0BA7-2641-B695-1EEBAC493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034C2-8D6D-904A-B3E9-9C8A2014C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4"/>
          <a:stretch/>
        </p:blipFill>
        <p:spPr>
          <a:xfrm>
            <a:off x="0" y="6323637"/>
            <a:ext cx="12192000" cy="5343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C3BE-FBD4-4D25-BB70-E966DEE2E2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630363"/>
            <a:ext cx="11090275" cy="45497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0C3467"/>
              </a:buClr>
              <a:defRPr sz="2000"/>
            </a:lvl1pPr>
            <a:lvl2pPr marL="441325" indent="-204788">
              <a:spcBef>
                <a:spcPts val="0"/>
              </a:spcBef>
              <a:spcAft>
                <a:spcPts val="600"/>
              </a:spcAft>
              <a:buClr>
                <a:srgbClr val="0C3467"/>
              </a:buClr>
              <a:buFont typeface="Arial" panose="020B0604020202020204" pitchFamily="34" charset="0"/>
              <a:buChar char="–"/>
              <a:defRPr sz="1800"/>
            </a:lvl2pPr>
            <a:lvl3pPr marL="663575" indent="-214313">
              <a:spcBef>
                <a:spcPts val="0"/>
              </a:spcBef>
              <a:spcAft>
                <a:spcPts val="600"/>
              </a:spcAft>
              <a:buClr>
                <a:srgbClr val="0C3467"/>
              </a:buClr>
              <a:buFont typeface="Wingdings" panose="05000000000000000000" pitchFamily="2" charset="2"/>
              <a:buChar char="§"/>
              <a:defRPr sz="1600"/>
            </a:lvl3pPr>
            <a:lvl4pPr marL="841375" indent="-177800">
              <a:spcBef>
                <a:spcPts val="0"/>
              </a:spcBef>
              <a:spcAft>
                <a:spcPts val="600"/>
              </a:spcAft>
              <a:buClr>
                <a:srgbClr val="0C3467"/>
              </a:buClr>
              <a:buFont typeface="Arial" panose="020B0604020202020204" pitchFamily="34" charset="0"/>
              <a:buChar char="•"/>
              <a:defRPr sz="1400"/>
            </a:lvl4pPr>
            <a:lvl5pPr marL="1036638" indent="-179388">
              <a:spcBef>
                <a:spcPts val="0"/>
              </a:spcBef>
              <a:spcAft>
                <a:spcPts val="600"/>
              </a:spcAft>
              <a:buClr>
                <a:srgbClr val="0C3467"/>
              </a:buClr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8B049-AE1D-4C15-8E3F-F3062E154BD8}"/>
              </a:ext>
            </a:extLst>
          </p:cNvPr>
          <p:cNvSpPr/>
          <p:nvPr userDrawn="1"/>
        </p:nvSpPr>
        <p:spPr>
          <a:xfrm>
            <a:off x="0" y="6323637"/>
            <a:ext cx="12192000" cy="534363"/>
          </a:xfrm>
          <a:prstGeom prst="rect">
            <a:avLst/>
          </a:prstGeom>
          <a:solidFill>
            <a:srgbClr val="0C34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0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  <p15:guide id="4" pos="73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83E80-4910-4490-B04F-E4223872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0EBB-6507-44D8-B231-3E8558D2F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BFCF-23A5-42C9-85BD-D183E15FD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F1B7-B7B6-48F4-9CE6-BE26A55B7102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1AD1-DDCC-4F88-B542-A9E593613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4967-BA4C-4E18-B05F-F6D152828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ADF8-7BBB-4A1E-8D67-310F128C4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8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19F0D-F5C8-4815-BF4C-0A9FEE4BF4E9}"/>
              </a:ext>
            </a:extLst>
          </p:cNvPr>
          <p:cNvSpPr txBox="1"/>
          <p:nvPr/>
        </p:nvSpPr>
        <p:spPr>
          <a:xfrm>
            <a:off x="670873" y="1818435"/>
            <a:ext cx="10850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TRILACICLIB REDUCES THE NEED FOR GROWTH FACTORS AND RED BLOOD CELL TRANSFUSIONS TO MANAGE CHEMOTHERAPY-INDUCED MYELOSUPPRESSION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F0E28-3616-4F8E-BE7C-DAEB0458DDBD}"/>
              </a:ext>
            </a:extLst>
          </p:cNvPr>
          <p:cNvSpPr txBox="1"/>
          <p:nvPr/>
        </p:nvSpPr>
        <p:spPr>
          <a:xfrm>
            <a:off x="1153193" y="3429000"/>
            <a:ext cx="9885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Renata Ferrarotto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Ian Anderson,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Balazs Medgyasszay,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Maria Rosario García-Campelo,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William Edenfield,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Trevor Feinstein,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Jennifer Johnson,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Sujith Kalmadi,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Philip Lammers,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Gunta Purkalne,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Alfredo Sanchez Hernandez,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Yili Pritchett,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Rajesh K. Malik,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Shannon R. Morris,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Tibor Csőszi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4C05B-6C25-4898-9788-5CF1B440E5AA}"/>
              </a:ext>
            </a:extLst>
          </p:cNvPr>
          <p:cNvSpPr txBox="1"/>
          <p:nvPr/>
        </p:nvSpPr>
        <p:spPr>
          <a:xfrm>
            <a:off x="1713912" y="4937303"/>
            <a:ext cx="876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 of Texas MD Anderson Cancer Center, Houston, TX;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 Joseph Heritage Healthcare, Santa Rosa, CA;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Veszprém County Lung Medicine Institute, Veszprém, Hungary;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Hospital Teresa Herrera, A Coruña, Spain;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Prisma Health Cancer Institute, Greenville, SC;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Piedmont Cancer Institute, Atlanta, GA;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Thomas Jefferson University Hospital, Philadelphia, PA;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Ironwood Cancer &amp; Research Center, Chandler, AZ;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Meharry Medical College, Nashville, TN;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P. Stradins Clinical University Hospital, Riga, Latvia;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Hospital Provincial de Castellon, Castelló, Spain;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G1 Therapeutics, Inc., Research Triangle Park, NC; 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Hetenyi Geza Korhaz, Szolnok, Hungary.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DC074-9CFD-4D07-A29D-6AA77F8BAC40}"/>
              </a:ext>
            </a:extLst>
          </p:cNvPr>
          <p:cNvSpPr txBox="1"/>
          <p:nvPr/>
        </p:nvSpPr>
        <p:spPr>
          <a:xfrm>
            <a:off x="460158" y="6423537"/>
            <a:ext cx="77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 Ferrarotto, University of Texas MD Anderson Cancer Center, USA</a:t>
            </a:r>
          </a:p>
        </p:txBody>
      </p:sp>
    </p:spTree>
    <p:extLst>
      <p:ext uri="{BB962C8B-B14F-4D97-AF65-F5344CB8AC3E}">
        <p14:creationId xmlns:p14="http://schemas.microsoft.com/office/powerpoint/2010/main" val="202950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60387"/>
            <a:ext cx="5672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RBC, red blood cell.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87C6B-35D6-4E8E-BDBE-B17211D1953A}"/>
              </a:ext>
            </a:extLst>
          </p:cNvPr>
          <p:cNvSpPr txBox="1"/>
          <p:nvPr/>
        </p:nvSpPr>
        <p:spPr>
          <a:xfrm>
            <a:off x="517790" y="2233317"/>
            <a:ext cx="3733699" cy="1022092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A93933-166A-4E26-93FD-7ECD888EF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343157"/>
              </p:ext>
            </p:extLst>
          </p:nvPr>
        </p:nvGraphicFramePr>
        <p:xfrm>
          <a:off x="4746920" y="1559174"/>
          <a:ext cx="7159134" cy="423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31F8F0-7550-41FF-B96A-CC16882F4B76}"/>
              </a:ext>
            </a:extLst>
          </p:cNvPr>
          <p:cNvSpPr txBox="1"/>
          <p:nvPr/>
        </p:nvSpPr>
        <p:spPr>
          <a:xfrm rot="16200000">
            <a:off x="2881731" y="3466267"/>
            <a:ext cx="343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Patients with RBC transfusions,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C5F82-3CFB-48FF-8DBD-66FB9FF265F1}"/>
              </a:ext>
            </a:extLst>
          </p:cNvPr>
          <p:cNvSpPr txBox="1"/>
          <p:nvPr/>
        </p:nvSpPr>
        <p:spPr>
          <a:xfrm>
            <a:off x="4251490" y="5401886"/>
            <a:ext cx="1102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Patients*,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ED12C-9502-496A-BFCD-AF2D507DF403}"/>
              </a:ext>
            </a:extLst>
          </p:cNvPr>
          <p:cNvSpPr txBox="1"/>
          <p:nvPr/>
        </p:nvSpPr>
        <p:spPr>
          <a:xfrm>
            <a:off x="5513716" y="5396061"/>
            <a:ext cx="43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29BF0-59A5-4A1D-BA52-FC00AD1D9FB7}"/>
              </a:ext>
            </a:extLst>
          </p:cNvPr>
          <p:cNvSpPr txBox="1"/>
          <p:nvPr/>
        </p:nvSpPr>
        <p:spPr>
          <a:xfrm>
            <a:off x="5965516" y="5396061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B6574-4883-4C21-9C9C-B2FD83B3B24D}"/>
              </a:ext>
            </a:extLst>
          </p:cNvPr>
          <p:cNvSpPr txBox="1"/>
          <p:nvPr/>
        </p:nvSpPr>
        <p:spPr>
          <a:xfrm>
            <a:off x="7171322" y="5396061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F689B-B7D8-417E-A309-31F88BE8851A}"/>
              </a:ext>
            </a:extLst>
          </p:cNvPr>
          <p:cNvSpPr txBox="1"/>
          <p:nvPr/>
        </p:nvSpPr>
        <p:spPr>
          <a:xfrm>
            <a:off x="7607351" y="5396061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0ACF0-9499-495D-A86F-CC70592F284B}"/>
              </a:ext>
            </a:extLst>
          </p:cNvPr>
          <p:cNvSpPr txBox="1"/>
          <p:nvPr/>
        </p:nvSpPr>
        <p:spPr>
          <a:xfrm>
            <a:off x="8882509" y="5396061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AFF42-191F-4621-A8A2-0F82F018179F}"/>
              </a:ext>
            </a:extLst>
          </p:cNvPr>
          <p:cNvSpPr txBox="1"/>
          <p:nvPr/>
        </p:nvSpPr>
        <p:spPr>
          <a:xfrm>
            <a:off x="9327585" y="5396061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8008C-9397-450B-9D54-3EB51DFB522C}"/>
              </a:ext>
            </a:extLst>
          </p:cNvPr>
          <p:cNvSpPr txBox="1"/>
          <p:nvPr/>
        </p:nvSpPr>
        <p:spPr>
          <a:xfrm>
            <a:off x="10531177" y="5396060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E3546-6575-4601-9E02-C2590D18D5B8}"/>
              </a:ext>
            </a:extLst>
          </p:cNvPr>
          <p:cNvSpPr txBox="1"/>
          <p:nvPr/>
        </p:nvSpPr>
        <p:spPr>
          <a:xfrm>
            <a:off x="11027497" y="5396060"/>
            <a:ext cx="56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41C2BC-63CD-4879-B7A0-69C30ABEBCCB}"/>
              </a:ext>
            </a:extLst>
          </p:cNvPr>
          <p:cNvSpPr txBox="1"/>
          <p:nvPr/>
        </p:nvSpPr>
        <p:spPr>
          <a:xfrm>
            <a:off x="460158" y="5851384"/>
            <a:ext cx="607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*Denominator in cycle 1 is based on the number of patients in each treatment group; subsequent cycles are based on the number of patients with at least one graded hemoglobin assessment in the cycle.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E085-D8DB-4FAD-A7A8-B7A77F2133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4" y="1630363"/>
            <a:ext cx="3583102" cy="4549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With each cycle, the proportion of patients with RBC transfusions was consistently lower in patients receiving trilaciclib</a:t>
            </a:r>
          </a:p>
          <a:p>
            <a:r>
              <a:rPr lang="en-GB" dirty="0"/>
              <a:t>RBC transfusions in the placebo group almost doubled over time; however, the proportion of patients with RBC transfusions in the trilaciclib group was relatively stable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10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887C6B-35D6-4E8E-BDBE-B17211D1953A}"/>
              </a:ext>
            </a:extLst>
          </p:cNvPr>
          <p:cNvSpPr txBox="1"/>
          <p:nvPr/>
        </p:nvSpPr>
        <p:spPr>
          <a:xfrm>
            <a:off x="612742" y="1646952"/>
            <a:ext cx="10916244" cy="394340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C6F2A9-9C0D-4A65-A11A-E8D45656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22052"/>
              </p:ext>
            </p:extLst>
          </p:nvPr>
        </p:nvGraphicFramePr>
        <p:xfrm>
          <a:off x="550862" y="2262432"/>
          <a:ext cx="11090274" cy="39628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683198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1601769">
                  <a:extLst>
                    <a:ext uri="{9D8B030D-6E8A-4147-A177-3AD203B41FA5}">
                      <a16:colId xmlns:a16="http://schemas.microsoft.com/office/drawing/2014/main" val="2639401648"/>
                    </a:ext>
                  </a:extLst>
                </a:gridCol>
                <a:gridCol w="1601769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  <a:gridCol w="1601769">
                  <a:extLst>
                    <a:ext uri="{9D8B030D-6E8A-4147-A177-3AD203B41FA5}">
                      <a16:colId xmlns:a16="http://schemas.microsoft.com/office/drawing/2014/main" val="1373666541"/>
                    </a:ext>
                  </a:extLst>
                </a:gridCol>
                <a:gridCol w="1601769">
                  <a:extLst>
                    <a:ext uri="{9D8B030D-6E8A-4147-A177-3AD203B41FA5}">
                      <a16:colId xmlns:a16="http://schemas.microsoft.com/office/drawing/2014/main" val="409206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Trilaciclib (n = 123)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(n = 119)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3/4 anemia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(n = 25)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(n = 98)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(n = 38)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(n = 81)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40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RBC transfusion on/after week 5,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(13.0)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(1.6)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(24.4)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(1.7)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0677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without RBC transfusion on/after week 5,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(7.3)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 (78.0)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(7.6)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(66.4)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extLst>
                  <a:ext uri="{0D108BD9-81ED-4DB2-BD59-A6C34878D82A}">
                    <a16:rowId xmlns:a16="http://schemas.microsoft.com/office/drawing/2014/main" val="2873426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Chi-square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-value*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723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Cohen’s kappa</a:t>
                      </a:r>
                      <a:r>
                        <a:rPr lang="en-US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0.6917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908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ESA administration,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(0.8)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(10.1)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(1.7)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extLst>
                  <a:ext uri="{0D108BD9-81ED-4DB2-BD59-A6C34878D82A}">
                    <a16:rowId xmlns:a16="http://schemas.microsoft.com/office/drawing/2014/main" val="2880049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no ESA administration,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(17.9)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(78.9)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(21.8)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(66.4)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extLst>
                  <a:ext uri="{0D108BD9-81ED-4DB2-BD59-A6C34878D82A}">
                    <a16:rowId xmlns:a16="http://schemas.microsoft.com/office/drawing/2014/main" val="2376695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Chi-square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-value*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0.0057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984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Cohen’s kappa</a:t>
                      </a:r>
                      <a:r>
                        <a:rPr lang="en-US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GB" sz="12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0.1598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0.3497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256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grade 3/4 anemia in pooled efficacy analysis set</a:t>
                      </a:r>
                    </a:p>
                  </a:txBody>
                  <a:tcPr marT="32400" marB="324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Trilaciclib (n = 25)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(n = 38)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32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ESA administration</a:t>
                      </a:r>
                    </a:p>
                  </a:txBody>
                  <a:tcPr marT="32400" marB="324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(n = 3)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(n = 22)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(n = 12)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(n = 26)</a:t>
                      </a:r>
                    </a:p>
                  </a:txBody>
                  <a:tcPr marT="32400" marB="32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8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RBC transfusion on/after week 5,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(12.0)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(52.0)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(23.7)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(52.6)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9492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without RBC transfusion on/after week 5, n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(0.0)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(36.0)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(7.9)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(15.8)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extLst>
                  <a:ext uri="{0D108BD9-81ED-4DB2-BD59-A6C34878D82A}">
                    <a16:rowId xmlns:a16="http://schemas.microsoft.com/office/drawing/2014/main" val="1253384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Chi-square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-value*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0.1661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0.8969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4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Cohen’s kappa</a:t>
                      </a:r>
                      <a:r>
                        <a:rPr lang="en-US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0.1425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–0.0139</a:t>
                      </a:r>
                    </a:p>
                  </a:txBody>
                  <a:tcPr marT="32400" marB="324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942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9F3FE1-5167-4068-A932-A36422F061C7}"/>
              </a:ext>
            </a:extLst>
          </p:cNvPr>
          <p:cNvSpPr txBox="1"/>
          <p:nvPr/>
        </p:nvSpPr>
        <p:spPr>
          <a:xfrm>
            <a:off x="477575" y="6308136"/>
            <a:ext cx="11714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*Calculated to test the association of two events using a Chi-square test; the smaller the </a:t>
            </a:r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-value, the stronger the evidence of an association between the two variables.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the level of agreement between the two endpoints within a group; the higher the value, the higher the concordance.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ESA, erythropoiesis-stimulating agents; RBC, red blood cell.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65A20-AF17-48BA-9B00-F340F14C91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630363"/>
            <a:ext cx="11090275" cy="564197"/>
          </a:xfrm>
        </p:spPr>
        <p:txBody>
          <a:bodyPr/>
          <a:lstStyle/>
          <a:p>
            <a:r>
              <a:rPr lang="en-GB" dirty="0"/>
              <a:t>RBC transfusions and ESA administrations were associated with grade 3/4 anemia; however, grade 3/4 anemia did not frequently result in ESA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6686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8F3C0E-51C4-48E6-A31F-EAE7BF282694}"/>
              </a:ext>
            </a:extLst>
          </p:cNvPr>
          <p:cNvSpPr txBox="1"/>
          <p:nvPr/>
        </p:nvSpPr>
        <p:spPr>
          <a:xfrm>
            <a:off x="460159" y="6342969"/>
            <a:ext cx="797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CIM, chemotherapy-induced myelosuppression; ES-SCLC, extensive-stage small cell lung cancer;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G-CSF, granulocyte colony-stimulating factor; SN, severe neutropenia.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F42875-B15B-4FBD-BFA9-A036D289FCA1}"/>
              </a:ext>
            </a:extLst>
          </p:cNvPr>
          <p:cNvGrpSpPr/>
          <p:nvPr/>
        </p:nvGrpSpPr>
        <p:grpSpPr>
          <a:xfrm>
            <a:off x="550864" y="2088938"/>
            <a:ext cx="11090274" cy="3758260"/>
            <a:chOff x="550864" y="2088938"/>
            <a:chExt cx="11090274" cy="3758260"/>
          </a:xfrm>
          <a:gradFill flip="none" rotWithShape="1">
            <a:gsLst>
              <a:gs pos="0">
                <a:srgbClr val="0C3467"/>
              </a:gs>
              <a:gs pos="100000">
                <a:srgbClr val="1B529D"/>
              </a:gs>
            </a:gsLst>
            <a:lin ang="2700000" scaled="1"/>
            <a:tileRect/>
          </a:gradFill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402C0FF-0546-4339-868F-6D81517CFB19}"/>
                </a:ext>
              </a:extLst>
            </p:cNvPr>
            <p:cNvSpPr txBox="1"/>
            <p:nvPr/>
          </p:nvSpPr>
          <p:spPr>
            <a:xfrm>
              <a:off x="550864" y="2088938"/>
              <a:ext cx="11090274" cy="1058558"/>
            </a:xfrm>
            <a:prstGeom prst="roundRect">
              <a:avLst/>
            </a:prstGeom>
            <a:grpFill/>
          </p:spPr>
          <p:txBody>
            <a:bodyPr wrap="square" tIns="108000" bIns="10800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Trilaciclib prior to chemotherapy significantly reduced the need for supportive care interventions for the management of SN and grade 3/4 anemia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F630E1B3-9210-49C5-90E0-32D09640F954}"/>
                </a:ext>
              </a:extLst>
            </p:cNvPr>
            <p:cNvSpPr txBox="1"/>
            <p:nvPr/>
          </p:nvSpPr>
          <p:spPr>
            <a:xfrm>
              <a:off x="550864" y="3438789"/>
              <a:ext cx="11090274" cy="1058558"/>
            </a:xfrm>
            <a:prstGeom prst="roundRect">
              <a:avLst/>
            </a:prstGeom>
            <a:grpFill/>
          </p:spPr>
          <p:txBody>
            <a:bodyPr wrap="square" tIns="108000" bIns="10800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Chemotherapy-induced SN was reduced with trilaciclib, </a:t>
              </a:r>
              <a:b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irrespective of G-CSF administration</a:t>
              </a: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0381D6C0-2F0D-4638-88F4-AA7DB5593CFE}"/>
                </a:ext>
              </a:extLst>
            </p:cNvPr>
            <p:cNvSpPr txBox="1"/>
            <p:nvPr/>
          </p:nvSpPr>
          <p:spPr>
            <a:xfrm>
              <a:off x="550864" y="4788640"/>
              <a:ext cx="11090274" cy="1058558"/>
            </a:xfrm>
            <a:prstGeom prst="roundRect">
              <a:avLst/>
            </a:prstGeom>
            <a:grpFill/>
          </p:spPr>
          <p:txBody>
            <a:bodyPr wrap="square" tIns="108000" bIns="10800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Hospitalizations due to CIM or sepsis were fewer and less frequent</a:t>
              </a:r>
              <a:b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patients with ES-SCLC receiving trilaciclib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15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A0471C-7EAA-46C1-980D-30B1F32AB220}"/>
              </a:ext>
            </a:extLst>
          </p:cNvPr>
          <p:cNvSpPr/>
          <p:nvPr/>
        </p:nvSpPr>
        <p:spPr>
          <a:xfrm>
            <a:off x="1386840" y="5270896"/>
            <a:ext cx="9418320" cy="673072"/>
          </a:xfrm>
          <a:prstGeom prst="roundRect">
            <a:avLst/>
          </a:prstGeom>
          <a:gradFill flip="none" rotWithShape="1">
            <a:gsLst>
              <a:gs pos="0">
                <a:srgbClr val="0C3467"/>
              </a:gs>
              <a:gs pos="100000">
                <a:srgbClr val="1B529D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2…">
            <a:extLst>
              <a:ext uri="{FF2B5EF4-FFF2-40B4-BE49-F238E27FC236}">
                <a16:creationId xmlns:a16="http://schemas.microsoft.com/office/drawing/2014/main" id="{893B1B59-7D80-4F22-AE01-B9C286AD4792}"/>
              </a:ext>
            </a:extLst>
          </p:cNvPr>
          <p:cNvSpPr txBox="1"/>
          <p:nvPr/>
        </p:nvSpPr>
        <p:spPr>
          <a:xfrm>
            <a:off x="2176289" y="2001838"/>
            <a:ext cx="777716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spAutoFit/>
          </a:bodyPr>
          <a:lstStyle/>
          <a:p>
            <a: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DISCLOSURES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FAB9F1-6A5F-4A92-A734-3ABC8EF5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87641"/>
              </p:ext>
            </p:extLst>
          </p:nvPr>
        </p:nvGraphicFramePr>
        <p:xfrm>
          <a:off x="2294214" y="2630078"/>
          <a:ext cx="7541313" cy="75733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522054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5019259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</a:tblGrid>
              <a:tr h="38649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 Therapeutics, Inc.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funding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6773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FAC94BA-815F-4A34-B048-42C249F6822C}"/>
              </a:ext>
            </a:extLst>
          </p:cNvPr>
          <p:cNvSpPr txBox="1"/>
          <p:nvPr/>
        </p:nvSpPr>
        <p:spPr>
          <a:xfrm>
            <a:off x="460158" y="6423537"/>
            <a:ext cx="77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 Ferrarotto, University of Texas MD Anderson Cancer Center, USA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CDCF9-A5DB-420A-BED0-8B267659419F}"/>
              </a:ext>
            </a:extLst>
          </p:cNvPr>
          <p:cNvSpPr txBox="1"/>
          <p:nvPr/>
        </p:nvSpPr>
        <p:spPr>
          <a:xfrm>
            <a:off x="623668" y="3604933"/>
            <a:ext cx="10944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 describes pooled data from three clinical studies of trilaciclib in patients with extensive-stage small cell lung cancer receiving treatment with chemotherapy. All studies were sponsored by G1 Therapeutics, Inc.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Trilaciclib is not approved by the US Food and Drug Administration. 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Medical writing assistance was provided by Alligent Europe (Envision Pharma Group),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funded by G1 Therapeutics, Inc.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all of the investigators and site staff, with special thanks to the patients and their families,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participation in the studies</a:t>
            </a:r>
          </a:p>
        </p:txBody>
      </p:sp>
    </p:spTree>
    <p:extLst>
      <p:ext uri="{BB962C8B-B14F-4D97-AF65-F5344CB8AC3E}">
        <p14:creationId xmlns:p14="http://schemas.microsoft.com/office/powerpoint/2010/main" val="385585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9F5C5-6141-4850-9D28-A01F95E84C8D}"/>
              </a:ext>
            </a:extLst>
          </p:cNvPr>
          <p:cNvSpPr txBox="1"/>
          <p:nvPr/>
        </p:nvSpPr>
        <p:spPr>
          <a:xfrm>
            <a:off x="300039" y="1643756"/>
            <a:ext cx="11591922" cy="4521299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200025" indent="-200025">
              <a:spcAft>
                <a:spcPts val="3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42968"/>
            <a:ext cx="77677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He S, et al. Sci Transl Med. 2017;9:eaal3986. 2. Epstein RS, et al. Adv Ther. 2020;37:3606–18. 3. Weiss JM, et al. Ann Oncol. 2019;30:1613–21.</a:t>
            </a:r>
          </a:p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CDK, cyclin-dependent kinase; CIM, chemotherapy-induced myelosuppression; ESA, erythropoiesis-stimulating agent; 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G-CSF, granulocyte colony-stimulating factor; HSPC, hematopoietic stem and progenitor cell; IV, intravenous; QoL; quality of life.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31EC-4C6C-4509-BBB3-493D85FC4C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704236"/>
            <a:ext cx="11090275" cy="454977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dirty="0"/>
              <a:t>Multilineage myelosuppression results from chemotherapy-induced damage of hematopoietic stem and progenitor cells (HSPCs)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pPr lvl="1">
              <a:spcAft>
                <a:spcPts val="300"/>
              </a:spcAft>
            </a:pPr>
            <a:r>
              <a:rPr lang="en-GB" dirty="0"/>
              <a:t>Represents a major dose-limiting and life-threatening complication of chemotherapy, causing dose delays/reductions, and compromising long-term clinical outcomes</a:t>
            </a:r>
            <a:r>
              <a:rPr lang="en-GB" baseline="30000" dirty="0"/>
              <a:t>2</a:t>
            </a:r>
          </a:p>
          <a:p>
            <a:pPr lvl="1">
              <a:spcAft>
                <a:spcPts val="300"/>
              </a:spcAft>
            </a:pPr>
            <a:r>
              <a:rPr lang="en-GB" dirty="0"/>
              <a:t>Increases morbidity and mortality</a:t>
            </a:r>
            <a:r>
              <a:rPr lang="en-GB" baseline="30000" dirty="0"/>
              <a:t>2</a:t>
            </a:r>
          </a:p>
          <a:p>
            <a:pPr lvl="2">
              <a:spcAft>
                <a:spcPts val="300"/>
              </a:spcAft>
            </a:pPr>
            <a:r>
              <a:rPr lang="en-GB" dirty="0"/>
              <a:t>Higher risk of life-threatening infections</a:t>
            </a:r>
          </a:p>
          <a:p>
            <a:pPr lvl="2">
              <a:spcAft>
                <a:spcPts val="300"/>
              </a:spcAft>
            </a:pPr>
            <a:r>
              <a:rPr lang="en-GB" dirty="0"/>
              <a:t>Fatigue</a:t>
            </a:r>
          </a:p>
          <a:p>
            <a:pPr lvl="2">
              <a:spcAft>
                <a:spcPts val="300"/>
              </a:spcAft>
            </a:pPr>
            <a:r>
              <a:rPr lang="en-GB" dirty="0"/>
              <a:t>Bleeding complications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Impacts patient safety and QoL, and increases health care costs and hospitalizations</a:t>
            </a:r>
            <a:r>
              <a:rPr lang="en-GB" baseline="30000" dirty="0"/>
              <a:t>2</a:t>
            </a:r>
          </a:p>
          <a:p>
            <a:pPr>
              <a:spcAft>
                <a:spcPts val="300"/>
              </a:spcAft>
            </a:pPr>
            <a:r>
              <a:rPr lang="en-GB" dirty="0"/>
              <a:t>No therapy currently available to prevent chemotherapy-induced myelosuppression (CIM) across lineages</a:t>
            </a:r>
            <a:r>
              <a:rPr lang="en-GB" baseline="30000" dirty="0"/>
              <a:t>3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Supportive care interventions, including G-CSFs, ESAs, and blood transfusions are specific to individual hematopoietic lineages and are each associated with risks and limitations</a:t>
            </a:r>
          </a:p>
          <a:p>
            <a:r>
              <a:rPr lang="en-GB" dirty="0"/>
              <a:t>Trilaciclib is a transient IV CDK4/6 inhibitor that is administered prior to chemotherapy to protect HPSCs from chemotherapy-induced damage (myelopreservation)</a:t>
            </a:r>
            <a:r>
              <a:rPr lang="en-GB" baseline="30000" dirty="0"/>
              <a:t>1</a:t>
            </a:r>
            <a:endParaRPr lang="en-US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8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012D523-F60C-4F34-B25A-264A6C79C1F4}"/>
              </a:ext>
            </a:extLst>
          </p:cNvPr>
          <p:cNvSpPr/>
          <p:nvPr/>
        </p:nvSpPr>
        <p:spPr>
          <a:xfrm>
            <a:off x="5813731" y="3659663"/>
            <a:ext cx="5834152" cy="1421681"/>
          </a:xfrm>
          <a:prstGeom prst="rect">
            <a:avLst/>
          </a:prstGeom>
          <a:solidFill>
            <a:schemeClr val="bg1"/>
          </a:solidFill>
          <a:ln w="12700">
            <a:solidFill>
              <a:srgbClr val="0C34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B190B-DB5E-4009-893C-B4D065112445}"/>
              </a:ext>
            </a:extLst>
          </p:cNvPr>
          <p:cNvSpPr/>
          <p:nvPr/>
        </p:nvSpPr>
        <p:spPr>
          <a:xfrm>
            <a:off x="5813731" y="1579226"/>
            <a:ext cx="5834152" cy="1989824"/>
          </a:xfrm>
          <a:prstGeom prst="rect">
            <a:avLst/>
          </a:prstGeom>
          <a:solidFill>
            <a:schemeClr val="bg1"/>
          </a:solidFill>
          <a:ln w="12700">
            <a:solidFill>
              <a:srgbClr val="0C34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CA6A0-871E-4B1F-AF21-53C9A3594694}"/>
              </a:ext>
            </a:extLst>
          </p:cNvPr>
          <p:cNvSpPr/>
          <p:nvPr/>
        </p:nvSpPr>
        <p:spPr>
          <a:xfrm>
            <a:off x="5813731" y="5171957"/>
            <a:ext cx="5834152" cy="1092232"/>
          </a:xfrm>
          <a:prstGeom prst="rect">
            <a:avLst/>
          </a:prstGeom>
          <a:solidFill>
            <a:schemeClr val="bg1"/>
          </a:solidFill>
          <a:ln w="12700">
            <a:solidFill>
              <a:srgbClr val="0C34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6B3DA7-261D-4513-9E40-A0068FFA74B8}"/>
              </a:ext>
            </a:extLst>
          </p:cNvPr>
          <p:cNvGrpSpPr/>
          <p:nvPr/>
        </p:nvGrpSpPr>
        <p:grpSpPr>
          <a:xfrm>
            <a:off x="555741" y="3667704"/>
            <a:ext cx="5076000" cy="2506213"/>
            <a:chOff x="5332157" y="1610829"/>
            <a:chExt cx="5090759" cy="2159028"/>
          </a:xfrm>
        </p:grpSpPr>
        <p:sp>
          <p:nvSpPr>
            <p:cNvPr id="11" name="Rounded Rectangle 77">
              <a:extLst>
                <a:ext uri="{FF2B5EF4-FFF2-40B4-BE49-F238E27FC236}">
                  <a16:creationId xmlns:a16="http://schemas.microsoft.com/office/drawing/2014/main" id="{8C7B3DC1-1474-4D2A-83CE-96F9B4EB4571}"/>
                </a:ext>
              </a:extLst>
            </p:cNvPr>
            <p:cNvSpPr/>
            <p:nvPr/>
          </p:nvSpPr>
          <p:spPr>
            <a:xfrm>
              <a:off x="5332157" y="1610829"/>
              <a:ext cx="5090759" cy="2159028"/>
            </a:xfrm>
            <a:prstGeom prst="rect">
              <a:avLst/>
            </a:prstGeom>
            <a:gradFill flip="none" rotWithShape="1">
              <a:gsLst>
                <a:gs pos="0">
                  <a:srgbClr val="1B529D">
                    <a:alpha val="0"/>
                  </a:srgbClr>
                </a:gs>
                <a:gs pos="75000">
                  <a:srgbClr val="1B529D">
                    <a:alpha val="2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49F67A-F72D-41AF-AEBE-F1100211C175}"/>
                </a:ext>
              </a:extLst>
            </p:cNvPr>
            <p:cNvGrpSpPr/>
            <p:nvPr/>
          </p:nvGrpSpPr>
          <p:grpSpPr>
            <a:xfrm>
              <a:off x="5414340" y="1682344"/>
              <a:ext cx="4921494" cy="2060810"/>
              <a:chOff x="2766467" y="2910265"/>
              <a:chExt cx="1505761" cy="262851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94F5C2-EC82-49B9-B339-508BACD48040}"/>
                  </a:ext>
                </a:extLst>
              </p:cNvPr>
              <p:cNvSpPr txBox="1"/>
              <p:nvPr/>
            </p:nvSpPr>
            <p:spPr>
              <a:xfrm>
                <a:off x="2879112" y="2910265"/>
                <a:ext cx="1280472" cy="33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Trilaciclib (IV myelopreservation therapy)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B675-658D-4D9B-80BE-7EC8FCFA87EE}"/>
                  </a:ext>
                </a:extLst>
              </p:cNvPr>
              <p:cNvSpPr txBox="1"/>
              <p:nvPr/>
            </p:nvSpPr>
            <p:spPr>
              <a:xfrm>
                <a:off x="2766467" y="3289880"/>
                <a:ext cx="1505761" cy="224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lvl="0" indent="-171450"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prior to chemotherapy on each day chemotherapy is administered</a:t>
                </a:r>
              </a:p>
              <a:p>
                <a:pPr marL="171450" marR="0" lvl="0" indent="-171450" defTabSz="4572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Arrests HSPCs in the G1 phase of the cell cycle during chemotherapy exposure</a:t>
                </a:r>
              </a:p>
              <a:p>
                <a:pPr marL="171450" marR="0" lvl="0" indent="-171450" defTabSz="4572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Cell cycle arrest is transient due to daily dosing and short half-life of trilaciclib </a:t>
                </a:r>
              </a:p>
              <a:p>
                <a:pPr marL="171450" indent="-171450">
                  <a:spcBef>
                    <a:spcPts val="6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Preserved HSPCs resume activity after chemotherapy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A9AF4A-BE4B-444A-AE5A-F3724C27AF7A}"/>
              </a:ext>
            </a:extLst>
          </p:cNvPr>
          <p:cNvSpPr txBox="1"/>
          <p:nvPr/>
        </p:nvSpPr>
        <p:spPr>
          <a:xfrm>
            <a:off x="8065819" y="1733521"/>
            <a:ext cx="1051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Neutrophils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4EF8D-606D-4CFD-9088-04864EA691EE}"/>
              </a:ext>
            </a:extLst>
          </p:cNvPr>
          <p:cNvSpPr txBox="1"/>
          <p:nvPr/>
        </p:nvSpPr>
        <p:spPr>
          <a:xfrm>
            <a:off x="8065819" y="2431476"/>
            <a:ext cx="939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Platelets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1C841-CC70-454E-B853-4EC4353AD670}"/>
              </a:ext>
            </a:extLst>
          </p:cNvPr>
          <p:cNvSpPr txBox="1"/>
          <p:nvPr/>
        </p:nvSpPr>
        <p:spPr>
          <a:xfrm>
            <a:off x="8065819" y="2082497"/>
            <a:ext cx="1287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Erythrocytes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990D61-A887-4D06-8F3C-D8902230C6D1}"/>
              </a:ext>
            </a:extLst>
          </p:cNvPr>
          <p:cNvSpPr/>
          <p:nvPr/>
        </p:nvSpPr>
        <p:spPr>
          <a:xfrm>
            <a:off x="7788290" y="1757664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6E6BB1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CB1FE9-8FC2-40D6-9017-CE2FEC3A636E}"/>
              </a:ext>
            </a:extLst>
          </p:cNvPr>
          <p:cNvSpPr/>
          <p:nvPr/>
        </p:nvSpPr>
        <p:spPr>
          <a:xfrm>
            <a:off x="7788290" y="2413152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EF4843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955D2D-EA0E-44B8-9BF0-8AFC2CEE97F0}"/>
              </a:ext>
            </a:extLst>
          </p:cNvPr>
          <p:cNvSpPr/>
          <p:nvPr/>
        </p:nvSpPr>
        <p:spPr>
          <a:xfrm>
            <a:off x="7788290" y="2085409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B72427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3665893A-2929-4070-9FFD-DB4E55D2C8D3}"/>
              </a:ext>
            </a:extLst>
          </p:cNvPr>
          <p:cNvSpPr/>
          <p:nvPr/>
        </p:nvSpPr>
        <p:spPr>
          <a:xfrm>
            <a:off x="9083963" y="1794806"/>
            <a:ext cx="108000" cy="882260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8470B-88C5-4678-BCD1-3415125B21D2}"/>
              </a:ext>
            </a:extLst>
          </p:cNvPr>
          <p:cNvSpPr txBox="1"/>
          <p:nvPr/>
        </p:nvSpPr>
        <p:spPr>
          <a:xfrm>
            <a:off x="9183587" y="1991607"/>
            <a:ext cx="2680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Reduces neutropenia, anemia, and thrombocytopenia</a:t>
            </a:r>
            <a:r>
              <a:rPr lang="en-US" sz="11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through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proactive preservation of cell lineages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1–3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B9DD0A-1E5A-410A-A15D-2E45E27A803F}"/>
              </a:ext>
            </a:extLst>
          </p:cNvPr>
          <p:cNvSpPr txBox="1"/>
          <p:nvPr/>
        </p:nvSpPr>
        <p:spPr>
          <a:xfrm>
            <a:off x="8067379" y="2864311"/>
            <a:ext cx="1897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 cell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3D8DF0-2608-4E74-94D1-BBA39EB1B17D}"/>
              </a:ext>
            </a:extLst>
          </p:cNvPr>
          <p:cNvSpPr txBox="1"/>
          <p:nvPr/>
        </p:nvSpPr>
        <p:spPr>
          <a:xfrm>
            <a:off x="8067379" y="3236974"/>
            <a:ext cx="1234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 cell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0ED855-08FE-4320-9C7A-113BE1C1D19A}"/>
              </a:ext>
            </a:extLst>
          </p:cNvPr>
          <p:cNvSpPr txBox="1"/>
          <p:nvPr/>
        </p:nvSpPr>
        <p:spPr>
          <a:xfrm>
            <a:off x="8371384" y="3979901"/>
            <a:ext cx="1173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9B2539-DD0A-4922-91F8-B821D759E0E4}"/>
              </a:ext>
            </a:extLst>
          </p:cNvPr>
          <p:cNvSpPr/>
          <p:nvPr/>
        </p:nvSpPr>
        <p:spPr>
          <a:xfrm>
            <a:off x="7794892" y="2846357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3BEA6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712162-115E-4469-A4E9-71B7893DF127}"/>
              </a:ext>
            </a:extLst>
          </p:cNvPr>
          <p:cNvSpPr/>
          <p:nvPr/>
        </p:nvSpPr>
        <p:spPr>
          <a:xfrm>
            <a:off x="7810990" y="3228666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AB3139-7AA5-4A3C-86FA-A09D46E77789}"/>
              </a:ext>
            </a:extLst>
          </p:cNvPr>
          <p:cNvSpPr txBox="1"/>
          <p:nvPr/>
        </p:nvSpPr>
        <p:spPr>
          <a:xfrm>
            <a:off x="9204968" y="2959880"/>
            <a:ext cx="1911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Preserves T-cell and B-cell lineages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2,3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E3289B0C-5829-4824-9067-CA974E359684}"/>
              </a:ext>
            </a:extLst>
          </p:cNvPr>
          <p:cNvSpPr/>
          <p:nvPr/>
        </p:nvSpPr>
        <p:spPr>
          <a:xfrm>
            <a:off x="9083963" y="2859756"/>
            <a:ext cx="108000" cy="63113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569B5-2093-4A51-8670-CC6772EEA590}"/>
              </a:ext>
            </a:extLst>
          </p:cNvPr>
          <p:cNvSpPr txBox="1"/>
          <p:nvPr/>
        </p:nvSpPr>
        <p:spPr>
          <a:xfrm>
            <a:off x="5800432" y="1754309"/>
            <a:ext cx="1456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HSPCs in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bone marrow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(CDK4/6-dependent)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B797E0-CCF5-49A8-9477-B73FF8F3FC09}"/>
              </a:ext>
            </a:extLst>
          </p:cNvPr>
          <p:cNvCxnSpPr>
            <a:cxnSpLocks/>
          </p:cNvCxnSpPr>
          <p:nvPr/>
        </p:nvCxnSpPr>
        <p:spPr>
          <a:xfrm>
            <a:off x="7316546" y="3408354"/>
            <a:ext cx="432758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E851F5-CB50-42DA-BEF8-EEDC1C79540E}"/>
              </a:ext>
            </a:extLst>
          </p:cNvPr>
          <p:cNvCxnSpPr>
            <a:cxnSpLocks/>
          </p:cNvCxnSpPr>
          <p:nvPr/>
        </p:nvCxnSpPr>
        <p:spPr>
          <a:xfrm>
            <a:off x="7304140" y="2983248"/>
            <a:ext cx="432758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BC98BA-26CB-482B-83A2-147733AC1A2F}"/>
              </a:ext>
            </a:extLst>
          </p:cNvPr>
          <p:cNvCxnSpPr>
            <a:cxnSpLocks/>
          </p:cNvCxnSpPr>
          <p:nvPr/>
        </p:nvCxnSpPr>
        <p:spPr>
          <a:xfrm>
            <a:off x="6558514" y="2542752"/>
            <a:ext cx="1164285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E70ECE-38A9-4A5E-AB4B-A2904621BE10}"/>
              </a:ext>
            </a:extLst>
          </p:cNvPr>
          <p:cNvCxnSpPr>
            <a:cxnSpLocks/>
          </p:cNvCxnSpPr>
          <p:nvPr/>
        </p:nvCxnSpPr>
        <p:spPr>
          <a:xfrm>
            <a:off x="7304141" y="2207970"/>
            <a:ext cx="432758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ABEBFF-4D7D-4EED-A801-CED038F81014}"/>
              </a:ext>
            </a:extLst>
          </p:cNvPr>
          <p:cNvCxnSpPr>
            <a:cxnSpLocks/>
          </p:cNvCxnSpPr>
          <p:nvPr/>
        </p:nvCxnSpPr>
        <p:spPr>
          <a:xfrm>
            <a:off x="7304141" y="1840968"/>
            <a:ext cx="432758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56AA16-4426-4100-915C-EFEA9312EA78}"/>
              </a:ext>
            </a:extLst>
          </p:cNvPr>
          <p:cNvCxnSpPr>
            <a:cxnSpLocks/>
          </p:cNvCxnSpPr>
          <p:nvPr/>
        </p:nvCxnSpPr>
        <p:spPr>
          <a:xfrm>
            <a:off x="7304142" y="1840968"/>
            <a:ext cx="6927" cy="156738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45494F0-2A57-4A37-948E-6E95733582B5}"/>
              </a:ext>
            </a:extLst>
          </p:cNvPr>
          <p:cNvSpPr/>
          <p:nvPr/>
        </p:nvSpPr>
        <p:spPr>
          <a:xfrm>
            <a:off x="6379902" y="2397597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AB459B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9F56E-D755-4C1B-91D7-9991BCCF9745}"/>
              </a:ext>
            </a:extLst>
          </p:cNvPr>
          <p:cNvSpPr txBox="1"/>
          <p:nvPr/>
        </p:nvSpPr>
        <p:spPr>
          <a:xfrm>
            <a:off x="5793130" y="4528283"/>
            <a:ext cx="1488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Immune cells in peripheral blood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(CDK4/6-dependent)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BE606E-0747-4A93-9BAB-BEFF587443FD}"/>
              </a:ext>
            </a:extLst>
          </p:cNvPr>
          <p:cNvSpPr txBox="1"/>
          <p:nvPr/>
        </p:nvSpPr>
        <p:spPr>
          <a:xfrm>
            <a:off x="9204968" y="3951491"/>
            <a:ext cx="2181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Enhances immune response, and preserves immune system function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4–7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2D17478-9813-4A50-9585-FB2546A2802B}"/>
              </a:ext>
            </a:extLst>
          </p:cNvPr>
          <p:cNvSpPr/>
          <p:nvPr/>
        </p:nvSpPr>
        <p:spPr>
          <a:xfrm>
            <a:off x="6123611" y="3928666"/>
            <a:ext cx="633943" cy="56207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F17DCF-240C-40E0-9D3B-23FCF85D27D2}"/>
              </a:ext>
            </a:extLst>
          </p:cNvPr>
          <p:cNvSpPr txBox="1"/>
          <p:nvPr/>
        </p:nvSpPr>
        <p:spPr>
          <a:xfrm>
            <a:off x="6396519" y="4266054"/>
            <a:ext cx="111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Tumor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74065DA-85BD-4A99-9CA6-BFD07C28D3B3}"/>
              </a:ext>
            </a:extLst>
          </p:cNvPr>
          <p:cNvSpPr/>
          <p:nvPr/>
        </p:nvSpPr>
        <p:spPr>
          <a:xfrm>
            <a:off x="6535128" y="3684527"/>
            <a:ext cx="252000" cy="252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201FB1-B2DE-4500-AF04-9188959DBB37}"/>
              </a:ext>
            </a:extLst>
          </p:cNvPr>
          <p:cNvSpPr txBox="1"/>
          <p:nvPr/>
        </p:nvSpPr>
        <p:spPr>
          <a:xfrm>
            <a:off x="6010812" y="3647630"/>
            <a:ext cx="1234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 cell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BA4B934-4598-45F7-8C64-B044E1480B74}"/>
              </a:ext>
            </a:extLst>
          </p:cNvPr>
          <p:cNvCxnSpPr>
            <a:cxnSpLocks/>
          </p:cNvCxnSpPr>
          <p:nvPr/>
        </p:nvCxnSpPr>
        <p:spPr>
          <a:xfrm>
            <a:off x="6879063" y="4186754"/>
            <a:ext cx="861289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E702E0F7-1DA4-488A-9F20-95AFC73C9C46}"/>
              </a:ext>
            </a:extLst>
          </p:cNvPr>
          <p:cNvSpPr/>
          <p:nvPr/>
        </p:nvSpPr>
        <p:spPr>
          <a:xfrm>
            <a:off x="9083963" y="3784796"/>
            <a:ext cx="108000" cy="93355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625256-543E-4CA5-A1FF-9B4554AF778C}"/>
              </a:ext>
            </a:extLst>
          </p:cNvPr>
          <p:cNvSpPr/>
          <p:nvPr/>
        </p:nvSpPr>
        <p:spPr>
          <a:xfrm>
            <a:off x="7722799" y="3923677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500FBF0-02AA-474E-9FE1-7444D4B11CE9}"/>
              </a:ext>
            </a:extLst>
          </p:cNvPr>
          <p:cNvSpPr/>
          <p:nvPr/>
        </p:nvSpPr>
        <p:spPr>
          <a:xfrm>
            <a:off x="8045908" y="4105149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7B1778D-37E8-4BD8-8C15-74F3C8F654EE}"/>
              </a:ext>
            </a:extLst>
          </p:cNvPr>
          <p:cNvSpPr/>
          <p:nvPr/>
        </p:nvSpPr>
        <p:spPr>
          <a:xfrm>
            <a:off x="7724380" y="4252424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184289-93CE-4E07-BB7C-7A07E4ECA087}"/>
              </a:ext>
            </a:extLst>
          </p:cNvPr>
          <p:cNvSpPr txBox="1"/>
          <p:nvPr/>
        </p:nvSpPr>
        <p:spPr>
          <a:xfrm>
            <a:off x="7959454" y="3823511"/>
            <a:ext cx="912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Cytotoxic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6BD24B-32DE-4A6F-9BA2-673B02795189}"/>
              </a:ext>
            </a:extLst>
          </p:cNvPr>
          <p:cNvSpPr txBox="1"/>
          <p:nvPr/>
        </p:nvSpPr>
        <p:spPr>
          <a:xfrm>
            <a:off x="7410448" y="4510154"/>
            <a:ext cx="1234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Helper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4E9D47-CA05-46A1-9474-2676219A4871}"/>
              </a:ext>
            </a:extLst>
          </p:cNvPr>
          <p:cNvSpPr txBox="1"/>
          <p:nvPr/>
        </p:nvSpPr>
        <p:spPr>
          <a:xfrm>
            <a:off x="8274730" y="4139379"/>
            <a:ext cx="923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Regulatory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2A4FFE1-2F42-4351-B24D-4B729B475EC4}"/>
              </a:ext>
            </a:extLst>
          </p:cNvPr>
          <p:cNvSpPr/>
          <p:nvPr/>
        </p:nvSpPr>
        <p:spPr>
          <a:xfrm>
            <a:off x="8019440" y="4436556"/>
            <a:ext cx="288000" cy="288000"/>
          </a:xfrm>
          <a:prstGeom prst="ellipse">
            <a:avLst/>
          </a:prstGeom>
          <a:gradFill flip="none" rotWithShape="0">
            <a:gsLst>
              <a:gs pos="57000">
                <a:srgbClr val="3F58A7">
                  <a:lumMod val="10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mpd="thickThin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C00858-19C7-4B1B-93C5-ED0075C4F146}"/>
              </a:ext>
            </a:extLst>
          </p:cNvPr>
          <p:cNvSpPr txBox="1"/>
          <p:nvPr/>
        </p:nvSpPr>
        <p:spPr>
          <a:xfrm>
            <a:off x="8249087" y="4507695"/>
            <a:ext cx="505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NK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5532F3D-970B-488B-BC44-8DEAB386B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13340" r="15229" b="22380"/>
          <a:stretch/>
        </p:blipFill>
        <p:spPr>
          <a:xfrm>
            <a:off x="3262896" y="1856228"/>
            <a:ext cx="1277965" cy="1211580"/>
          </a:xfrm>
          <a:prstGeom prst="ellipse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1041ED9-87B1-41B6-8938-C0DA0F248AA4}"/>
              </a:ext>
            </a:extLst>
          </p:cNvPr>
          <p:cNvGrpSpPr/>
          <p:nvPr/>
        </p:nvGrpSpPr>
        <p:grpSpPr>
          <a:xfrm>
            <a:off x="458304" y="1867822"/>
            <a:ext cx="2327176" cy="1522136"/>
            <a:chOff x="714348" y="2868142"/>
            <a:chExt cx="2327176" cy="152213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62F1F3C-6408-4EAA-8DA9-D6227A030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0" t="14505" r="16135" b="23236"/>
            <a:stretch/>
          </p:blipFill>
          <p:spPr>
            <a:xfrm>
              <a:off x="1784860" y="2875764"/>
              <a:ext cx="1254759" cy="1173480"/>
            </a:xfrm>
            <a:prstGeom prst="ellipse">
              <a:avLst/>
            </a:prstGeom>
          </p:spPr>
        </p:pic>
        <p:sp>
          <p:nvSpPr>
            <p:cNvPr id="59" name="Lightning Bolt 58">
              <a:extLst>
                <a:ext uri="{FF2B5EF4-FFF2-40B4-BE49-F238E27FC236}">
                  <a16:creationId xmlns:a16="http://schemas.microsoft.com/office/drawing/2014/main" id="{1A1A0D15-453E-42C7-B16E-E0E07D973FBE}"/>
                </a:ext>
              </a:extLst>
            </p:cNvPr>
            <p:cNvSpPr/>
            <p:nvPr/>
          </p:nvSpPr>
          <p:spPr>
            <a:xfrm flipV="1">
              <a:off x="1393135" y="3591890"/>
              <a:ext cx="486300" cy="460740"/>
            </a:xfrm>
            <a:prstGeom prst="lightningBol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6A0BBA-23EB-4E48-A0F5-37204BC51FBB}"/>
                </a:ext>
              </a:extLst>
            </p:cNvPr>
            <p:cNvSpPr txBox="1"/>
            <p:nvPr/>
          </p:nvSpPr>
          <p:spPr>
            <a:xfrm>
              <a:off x="714348" y="4082501"/>
              <a:ext cx="1438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2DF7E07-0FBC-4F63-BAA6-5AADAF2D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C2BFC0"/>
                </a:clrFrom>
                <a:clrTo>
                  <a:srgbClr val="C2BFC0">
                    <a:alpha val="0"/>
                  </a:srgbClr>
                </a:clrTo>
              </a:clrChange>
            </a:blip>
            <a:srcRect l="-39016" t="-3547" r="11823" b="4445"/>
            <a:stretch/>
          </p:blipFill>
          <p:spPr>
            <a:xfrm>
              <a:off x="1803273" y="2868142"/>
              <a:ext cx="1238251" cy="1173482"/>
            </a:xfrm>
            <a:prstGeom prst="ellipse">
              <a:avLst/>
            </a:prstGeom>
          </p:spPr>
        </p:pic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00B88F-D276-4787-BE1F-AD98C4232AE8}"/>
              </a:ext>
            </a:extLst>
          </p:cNvPr>
          <p:cNvCxnSpPr>
            <a:cxnSpLocks/>
          </p:cNvCxnSpPr>
          <p:nvPr/>
        </p:nvCxnSpPr>
        <p:spPr>
          <a:xfrm>
            <a:off x="4710886" y="2517481"/>
            <a:ext cx="905054" cy="0"/>
          </a:xfrm>
          <a:prstGeom prst="straightConnector1">
            <a:avLst/>
          </a:prstGeom>
          <a:ln w="25400">
            <a:solidFill>
              <a:srgbClr val="0C3467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2D90DA-9743-47DD-A01B-251A6E3E3A24}"/>
              </a:ext>
            </a:extLst>
          </p:cNvPr>
          <p:cNvGrpSpPr/>
          <p:nvPr/>
        </p:nvGrpSpPr>
        <p:grpSpPr>
          <a:xfrm>
            <a:off x="3854186" y="3150645"/>
            <a:ext cx="226656" cy="504377"/>
            <a:chOff x="4291897" y="4103499"/>
            <a:chExt cx="207196" cy="817769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F26E5FE-4B0C-44F4-904C-7C1A78690FFB}"/>
                </a:ext>
              </a:extLst>
            </p:cNvPr>
            <p:cNvCxnSpPr>
              <a:cxnSpLocks/>
            </p:cNvCxnSpPr>
            <p:nvPr/>
          </p:nvCxnSpPr>
          <p:spPr>
            <a:xfrm>
              <a:off x="4291897" y="4103499"/>
              <a:ext cx="207196" cy="0"/>
            </a:xfrm>
            <a:prstGeom prst="straightConnector1">
              <a:avLst/>
            </a:prstGeom>
            <a:ln w="25400">
              <a:solidFill>
                <a:srgbClr val="0C3467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3B94E67-7607-4313-97B2-E744044D8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5495" y="4105431"/>
              <a:ext cx="1" cy="815837"/>
            </a:xfrm>
            <a:prstGeom prst="straightConnector1">
              <a:avLst/>
            </a:prstGeom>
            <a:ln w="25400">
              <a:solidFill>
                <a:srgbClr val="0C3467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07DFE23-267D-444F-910F-CF18615012FC}"/>
              </a:ext>
            </a:extLst>
          </p:cNvPr>
          <p:cNvSpPr/>
          <p:nvPr/>
        </p:nvSpPr>
        <p:spPr>
          <a:xfrm>
            <a:off x="6123611" y="5281056"/>
            <a:ext cx="633943" cy="56207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F48CAE-0C12-4271-93F5-6E3D92E8E4B1}"/>
              </a:ext>
            </a:extLst>
          </p:cNvPr>
          <p:cNvSpPr txBox="1"/>
          <p:nvPr/>
        </p:nvSpPr>
        <p:spPr>
          <a:xfrm>
            <a:off x="6674129" y="5562092"/>
            <a:ext cx="1119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Tumor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DDC0D43-348D-49A1-A4F6-3C83D6159390}"/>
              </a:ext>
            </a:extLst>
          </p:cNvPr>
          <p:cNvSpPr/>
          <p:nvPr/>
        </p:nvSpPr>
        <p:spPr>
          <a:xfrm>
            <a:off x="6492285" y="5486007"/>
            <a:ext cx="162977" cy="156055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2871DF-6758-42A7-A965-AE3413661401}"/>
              </a:ext>
            </a:extLst>
          </p:cNvPr>
          <p:cNvSpPr txBox="1"/>
          <p:nvPr/>
        </p:nvSpPr>
        <p:spPr>
          <a:xfrm>
            <a:off x="5751552" y="5855757"/>
            <a:ext cx="155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SCLC tumor cells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(CDK4/6-independent)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D09F3D-99C7-4599-BE91-951346F5B0F9}"/>
              </a:ext>
            </a:extLst>
          </p:cNvPr>
          <p:cNvSpPr/>
          <p:nvPr/>
        </p:nvSpPr>
        <p:spPr>
          <a:xfrm>
            <a:off x="8248295" y="5341980"/>
            <a:ext cx="33264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Proliferation is not inhibited; CDK4/6-independent tumor cells remain susceptible to cytotoxic effects of chemotherapy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540666-ACF2-4F9B-927C-7307A266E031}"/>
              </a:ext>
            </a:extLst>
          </p:cNvPr>
          <p:cNvSpPr>
            <a:spLocks noChangeAspect="1"/>
          </p:cNvSpPr>
          <p:nvPr/>
        </p:nvSpPr>
        <p:spPr>
          <a:xfrm>
            <a:off x="7863587" y="5444514"/>
            <a:ext cx="315030" cy="301648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C8BCE4-0173-4B9B-B866-AD4FF72C1EDE}"/>
              </a:ext>
            </a:extLst>
          </p:cNvPr>
          <p:cNvCxnSpPr>
            <a:cxnSpLocks/>
          </p:cNvCxnSpPr>
          <p:nvPr/>
        </p:nvCxnSpPr>
        <p:spPr>
          <a:xfrm flipH="1">
            <a:off x="556281" y="3665077"/>
            <a:ext cx="5074921" cy="0"/>
          </a:xfrm>
          <a:prstGeom prst="line">
            <a:avLst/>
          </a:prstGeom>
          <a:ln w="25400">
            <a:solidFill>
              <a:srgbClr val="0C34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5B94B59-8280-4A32-8427-49A7F0E7C56D}"/>
              </a:ext>
            </a:extLst>
          </p:cNvPr>
          <p:cNvSpPr txBox="1"/>
          <p:nvPr/>
        </p:nvSpPr>
        <p:spPr>
          <a:xfrm>
            <a:off x="460158" y="6342968"/>
            <a:ext cx="117372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Weiss JM, et al. Ann Oncol. 2019;30:1613–21. 2. He S, et al. Sci Transl Med. 2017;9:eaal3986. 3. Bisi JE, et al. Mol Cancer Ther. 2016;15:783–93. 4. Tan A, et al. Lancet Oncol. 2019;20:1587–601. 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Goel S, et al. Nature. 2017;548:471–5. 6. Deng J, et al. Cancer Discov. 2018;8:216–33. 7. Lai A, et al. J Immunother Cancer. 2020;In press (doi:10.1136/jitc-2020-000847).</a:t>
            </a:r>
          </a:p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CDK, cyclin-dependent kinase; HSPC, hematopoietic stem and progenitor cell; SCLC, small cell lung cancer.</a:t>
            </a:r>
          </a:p>
        </p:txBody>
      </p:sp>
    </p:spTree>
    <p:extLst>
      <p:ext uri="{BB962C8B-B14F-4D97-AF65-F5344CB8AC3E}">
        <p14:creationId xmlns:p14="http://schemas.microsoft.com/office/powerpoint/2010/main" val="236313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9F5C5-6141-4850-9D28-A01F95E84C8D}"/>
              </a:ext>
            </a:extLst>
          </p:cNvPr>
          <p:cNvSpPr txBox="1"/>
          <p:nvPr/>
        </p:nvSpPr>
        <p:spPr>
          <a:xfrm>
            <a:off x="300039" y="1643756"/>
            <a:ext cx="11468305" cy="1151477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742950" lvl="1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42969"/>
            <a:ext cx="11673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Weiss JM, et al. Ann Oncol. 2019;30:1613–21; 2. Daniel D, et al. Ann Oncol. 2019;30(5 suppl):v713. 3. Hart LL, et al. J Clin Oncol. 2019;37(15 suppl):8505.</a:t>
            </a:r>
          </a:p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AUC, area under the plasma concentration-time curve; E/P, etoposide/carboplatin; E/P/A, etoposide/carboplatin/atezolizumab; ESA, erythropoiesis-stimulating agent; ES-SCLC, extensive-stage small cell lung cancer; 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G-CSF, granulocyte colony-stimulating factor; IV, intravenous; QD, once daily; Q21D, every 21 days; RBC, red blood cell.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238305-219C-4E05-8189-69D442143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43519"/>
              </p:ext>
            </p:extLst>
          </p:nvPr>
        </p:nvGraphicFramePr>
        <p:xfrm>
          <a:off x="573822" y="2964246"/>
          <a:ext cx="11067316" cy="24962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14095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2343243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  <a:gridCol w="7209978">
                  <a:extLst>
                    <a:ext uri="{9D8B030D-6E8A-4147-A177-3AD203B41FA5}">
                      <a16:colId xmlns:a16="http://schemas.microsoft.com/office/drawing/2014/main" val="1373666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population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schedule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270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G1T28-02 (NCT02499770)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Newly diagnosed (first-line)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ES-SCLC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Trilaciclib 240 mg/m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IV QD or placebo IV QD prior to chemotherapy on days 1–3 of each 21-day E/P IV cycle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7440423"/>
                  </a:ext>
                </a:extLst>
              </a:tr>
              <a:tr h="308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G1T28-05 (NCT03041311)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Newly diagnosed (first-line)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ES-SCLC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Trilaciclib 240 mg/m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IV QD or placebo IV QD prior to chemotherapy on days 1–3 of each 21-day E/P/A IV cycle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up to four cycles followed by atezolizumab monotherapy (without trilaciclib or placebo) Q21D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87052743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G1T28-03 (NCT02514447)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Previously treated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(second-/third-line)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ES-SCLC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Trilaciclib 240 mg/m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IV QD or placebo IV QD prior to topotecan 1.5 mg/m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 QD on days 1–5 of each 21-day cycle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72000" marB="72000"/>
                </a:tc>
                <a:extLst>
                  <a:ext uri="{0D108BD9-81ED-4DB2-BD59-A6C34878D82A}">
                    <a16:rowId xmlns:a16="http://schemas.microsoft.com/office/drawing/2014/main" val="1070677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B3235C-1673-4F1E-B57D-257A2362ECF6}"/>
              </a:ext>
            </a:extLst>
          </p:cNvPr>
          <p:cNvSpPr txBox="1"/>
          <p:nvPr/>
        </p:nvSpPr>
        <p:spPr>
          <a:xfrm>
            <a:off x="478028" y="5489537"/>
            <a:ext cx="11289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*E/P therapy comprised standard-of-care etoposide (100 mg/m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) IV on days 1, 2, and 3 and carboplatin AUC 5 (calculated via the Calvert formula, maximum 750 mg) on day 1 of each 21-day cycle. 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E/P/A therapy comprised standard-of-care E/P with the addition of atezolizumab (1200 mg) IV on day 1 of each 21-day chemotherapy cycle. Maintenance treatment comprised atezolizumab (1200 mg) IV on day 1 of each 21-day cycle; trilaciclib and placebo were not administered during maintenance. </a:t>
            </a: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Primary prophylaxis with G-CSF and use of ESAs were prohibited in cycle 1, although therapeutic G-CSF was allowed; after cycle 1, supportive care, including G-CSF and ESAs, was allowed as needed. 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RBC transfusions were allowed per investigator discretion throughout the entire treatment period.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7973-176B-4F0D-818C-564F8319E2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14870"/>
            <a:ext cx="11090275" cy="1164870"/>
          </a:xfrm>
        </p:spPr>
        <p:txBody>
          <a:bodyPr/>
          <a:lstStyle/>
          <a:p>
            <a:r>
              <a:rPr lang="en-GB" dirty="0"/>
              <a:t>Data were pooled from three randomized, double-blind, placebo-controlled studies conducted to evaluate the myelopreservation benefits of trilaciclib in patients with ES-SCLC</a:t>
            </a:r>
            <a:r>
              <a:rPr lang="en-GB" baseline="30000" dirty="0"/>
              <a:t>1–3</a:t>
            </a:r>
          </a:p>
          <a:p>
            <a:pPr lvl="1"/>
            <a:r>
              <a:rPr lang="en-GB" dirty="0"/>
              <a:t>Pooling data allowed trilaciclib’s myelopreservation effects to be evaluated with greater statistical precision; pooling was supported by Breslow-Day test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4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60387"/>
            <a:ext cx="117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CIM, chemotherapy-induced myelosuppression; DSN, duration of severe neutropenia; ESA, erythropoiesis-stimulating agent;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G-CSF, granulocyte colony-stimulating factors; RBC, red blood cell; SN, severe neutropenia.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C478B8-259A-40DC-AD8A-7A28EB49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1429"/>
              </p:ext>
            </p:extLst>
          </p:nvPr>
        </p:nvGraphicFramePr>
        <p:xfrm>
          <a:off x="550863" y="4225210"/>
          <a:ext cx="11090274" cy="19255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696758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3696758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  <a:gridCol w="3696758">
                  <a:extLst>
                    <a:ext uri="{9D8B030D-6E8A-4147-A177-3AD203B41FA5}">
                      <a16:colId xmlns:a16="http://schemas.microsoft.com/office/drawing/2014/main" val="1373666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endpoints</a:t>
                      </a:r>
                    </a:p>
                  </a:txBody>
                  <a:tcPr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Supportive intervention endpoints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Hospitalizations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336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patients with severe neutropenia (SN; grade 4, absolute neutrophil count &lt;0.5 × 10⁹ cells/L) </a:t>
                      </a:r>
                    </a:p>
                  </a:txBody>
                  <a:tcPr marT="72000" marB="72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patients with RBC transfusions on/after week 5, and number of RBC transfusion events on/after week 5</a:t>
                      </a:r>
                    </a:p>
                  </a:txBody>
                  <a:tcPr marT="72000" marB="72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patients with hospitalizations due to CIM (neutropenia, anemia, thrombocytopenia) or sepsis</a:t>
                      </a:r>
                    </a:p>
                  </a:txBody>
                  <a:tcPr marT="72000" marB="72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7440423"/>
                  </a:ext>
                </a:extLst>
              </a:tr>
              <a:tr h="336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Duration of severe neutropenia (DSN)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patients receiving ESAs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Incidence of hospitalizations due to CIM (neutropenia, anemia, thrombocytopenia)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sepsis, per 100 cycles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87052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6DE2BB3-D650-4298-B06D-77A0A758BFEA}"/>
              </a:ext>
            </a:extLst>
          </p:cNvPr>
          <p:cNvSpPr txBox="1"/>
          <p:nvPr/>
        </p:nvSpPr>
        <p:spPr>
          <a:xfrm>
            <a:off x="361847" y="1670030"/>
            <a:ext cx="11468305" cy="1022092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742950" lvl="1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87C6B-35D6-4E8E-BDBE-B17211D1953A}"/>
              </a:ext>
            </a:extLst>
          </p:cNvPr>
          <p:cNvSpPr txBox="1"/>
          <p:nvPr/>
        </p:nvSpPr>
        <p:spPr>
          <a:xfrm>
            <a:off x="477864" y="1784373"/>
            <a:ext cx="11468305" cy="1022092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742950" lvl="1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E5C215-4A31-48ED-84B7-C414109E66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630364"/>
            <a:ext cx="11090275" cy="2535516"/>
          </a:xfrm>
        </p:spPr>
        <p:txBody>
          <a:bodyPr/>
          <a:lstStyle/>
          <a:p>
            <a:r>
              <a:rPr lang="en-GB" dirty="0"/>
              <a:t>Objectives of this pooled data analysis:</a:t>
            </a:r>
          </a:p>
          <a:p>
            <a:pPr lvl="1"/>
            <a:r>
              <a:rPr lang="en-GB" dirty="0"/>
              <a:t>Summarize the utilization of G-CSFs, ESAs and RBC transfusions, and hospitalizations due to CIM or sepsis </a:t>
            </a:r>
          </a:p>
          <a:p>
            <a:pPr lvl="1"/>
            <a:r>
              <a:rPr lang="en-GB" dirty="0"/>
              <a:t>Explore the relationship between supportive care interventions and the myelopreservation benefits of trilaciclib</a:t>
            </a:r>
          </a:p>
          <a:p>
            <a:pPr lvl="2"/>
            <a:r>
              <a:rPr lang="en-GB" dirty="0"/>
              <a:t>Data were collected during the first 4 cycles of treatment, and summarized by the presence or absence of G-CSF administration</a:t>
            </a:r>
          </a:p>
          <a:p>
            <a:pPr lvl="2"/>
            <a:r>
              <a:rPr lang="en-GB" dirty="0"/>
              <a:t>Concordance and association between grade 3/4 anemia, RBC transfusions on/after week 5, and ESA administration was established</a:t>
            </a:r>
          </a:p>
        </p:txBody>
      </p:sp>
    </p:spTree>
    <p:extLst>
      <p:ext uri="{BB962C8B-B14F-4D97-AF65-F5344CB8AC3E}">
        <p14:creationId xmlns:p14="http://schemas.microsoft.com/office/powerpoint/2010/main" val="7257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60387"/>
            <a:ext cx="1172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DSN, duration of severe neutropenia; ESA, erythropoiesis-stimulating agents; G-CSF, granulocyte colony-stimulating factors; 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RBC, red blood cell; SN, severe neutropenia.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87C6B-35D6-4E8E-BDBE-B17211D1953A}"/>
              </a:ext>
            </a:extLst>
          </p:cNvPr>
          <p:cNvSpPr txBox="1"/>
          <p:nvPr/>
        </p:nvSpPr>
        <p:spPr>
          <a:xfrm>
            <a:off x="308512" y="1840839"/>
            <a:ext cx="3042468" cy="1022092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856FB-67C5-46B1-B551-2C2BBB05D469}"/>
              </a:ext>
            </a:extLst>
          </p:cNvPr>
          <p:cNvGrpSpPr/>
          <p:nvPr/>
        </p:nvGrpSpPr>
        <p:grpSpPr>
          <a:xfrm>
            <a:off x="3597265" y="1676435"/>
            <a:ext cx="7568666" cy="4549776"/>
            <a:chOff x="3426555" y="7921489"/>
            <a:chExt cx="4668908" cy="2324105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CA6EF7F4-B218-4F09-8F9D-7386DA784B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6092794"/>
                </p:ext>
              </p:extLst>
            </p:nvPr>
          </p:nvGraphicFramePr>
          <p:xfrm>
            <a:off x="3426555" y="7921489"/>
            <a:ext cx="4668908" cy="2324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48C5CA03-1AA2-4792-A544-643E0377F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178" y="8059956"/>
              <a:ext cx="897660" cy="130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&lt; 0.0001</a:t>
              </a:r>
              <a:endPara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2">
            <a:extLst>
              <a:ext uri="{FF2B5EF4-FFF2-40B4-BE49-F238E27FC236}">
                <a16:creationId xmlns:a16="http://schemas.microsoft.com/office/drawing/2014/main" id="{7A45FC68-6C64-438C-99CB-40AF49DF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378" y="4182578"/>
            <a:ext cx="1004379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0.0254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0099C19E-E498-4139-A34D-4CBB4FEC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126" y="5286776"/>
            <a:ext cx="1142117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0.0252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BBD7AF-D9FB-4B0A-B34E-E79B7E10D1EC}"/>
              </a:ext>
            </a:extLst>
          </p:cNvPr>
          <p:cNvCxnSpPr>
            <a:cxnSpLocks/>
          </p:cNvCxnSpPr>
          <p:nvPr/>
        </p:nvCxnSpPr>
        <p:spPr>
          <a:xfrm>
            <a:off x="7381596" y="5180788"/>
            <a:ext cx="0" cy="468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DFC5A4-C82C-4BD8-8893-7E2D40B385F9}"/>
              </a:ext>
            </a:extLst>
          </p:cNvPr>
          <p:cNvCxnSpPr>
            <a:cxnSpLocks/>
          </p:cNvCxnSpPr>
          <p:nvPr/>
        </p:nvCxnSpPr>
        <p:spPr>
          <a:xfrm>
            <a:off x="8599056" y="4076590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0F7979-8EEA-45B9-86A8-9959D9FB826B}"/>
              </a:ext>
            </a:extLst>
          </p:cNvPr>
          <p:cNvCxnSpPr>
            <a:cxnSpLocks/>
          </p:cNvCxnSpPr>
          <p:nvPr/>
        </p:nvCxnSpPr>
        <p:spPr>
          <a:xfrm>
            <a:off x="9105591" y="3467823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D76028A-062A-435B-8A77-5F400A742A0E}"/>
              </a:ext>
            </a:extLst>
          </p:cNvPr>
          <p:cNvCxnSpPr>
            <a:cxnSpLocks/>
          </p:cNvCxnSpPr>
          <p:nvPr/>
        </p:nvCxnSpPr>
        <p:spPr>
          <a:xfrm>
            <a:off x="10824992" y="2408438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767D02-DBDA-4FEB-A43B-03D96B522A7E}"/>
              </a:ext>
            </a:extLst>
          </p:cNvPr>
          <p:cNvCxnSpPr>
            <a:cxnSpLocks/>
          </p:cNvCxnSpPr>
          <p:nvPr/>
        </p:nvCxnSpPr>
        <p:spPr>
          <a:xfrm>
            <a:off x="6489896" y="1859515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2">
            <a:extLst>
              <a:ext uri="{FF2B5EF4-FFF2-40B4-BE49-F238E27FC236}">
                <a16:creationId xmlns:a16="http://schemas.microsoft.com/office/drawing/2014/main" id="{A7401AE7-162F-4AE0-8FBE-757BF356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0486" y="2493546"/>
            <a:ext cx="1003002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0.0001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3D1ACA7A-5FEE-43B5-B093-E4F48EED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568" y="3573811"/>
            <a:ext cx="1004379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0.0279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54D2A4-06C1-48A3-8CEB-0F499B654C9A}"/>
              </a:ext>
            </a:extLst>
          </p:cNvPr>
          <p:cNvCxnSpPr>
            <a:cxnSpLocks/>
          </p:cNvCxnSpPr>
          <p:nvPr/>
        </p:nvCxnSpPr>
        <p:spPr>
          <a:xfrm>
            <a:off x="11099941" y="3014393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AF01DD7B-4C27-4E6F-A087-D1124F95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998" y="3102381"/>
            <a:ext cx="1003002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0.0001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478A6A-135F-4D6C-8D1E-D91E2E44717F}"/>
              </a:ext>
            </a:extLst>
          </p:cNvPr>
          <p:cNvCxnSpPr>
            <a:cxnSpLocks/>
          </p:cNvCxnSpPr>
          <p:nvPr/>
        </p:nvCxnSpPr>
        <p:spPr>
          <a:xfrm>
            <a:off x="6743546" y="4649578"/>
            <a:ext cx="0" cy="432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2">
            <a:extLst>
              <a:ext uri="{FF2B5EF4-FFF2-40B4-BE49-F238E27FC236}">
                <a16:creationId xmlns:a16="http://schemas.microsoft.com/office/drawing/2014/main" id="{7AF2690D-A01E-4A5D-91D8-96C18A8A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37" y="4748406"/>
            <a:ext cx="1142117" cy="2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0.0027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F491C-FA22-4414-877A-D380A4ACEF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630363"/>
            <a:ext cx="2932093" cy="4549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1800" dirty="0"/>
              <a:t>Overall, 123 patients received trilaciclib prior to chemotherapy and 119 patients received placebo</a:t>
            </a:r>
          </a:p>
          <a:p>
            <a:r>
              <a:rPr lang="en-GB" sz="1800" dirty="0"/>
              <a:t>Fewer patients receiving trilaciclib had SN or grade 3/4 anemia, and the use of supportive care interventions was reduced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5478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60387"/>
            <a:ext cx="5672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CIM, chemotherapy-induced myelosuppression.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87C6B-35D6-4E8E-BDBE-B17211D1953A}"/>
              </a:ext>
            </a:extLst>
          </p:cNvPr>
          <p:cNvSpPr txBox="1"/>
          <p:nvPr/>
        </p:nvSpPr>
        <p:spPr>
          <a:xfrm>
            <a:off x="0" y="1894363"/>
            <a:ext cx="11067752" cy="698419"/>
          </a:xfrm>
          <a:prstGeom prst="rect">
            <a:avLst/>
          </a:prstGeom>
          <a:noFill/>
        </p:spPr>
        <p:txBody>
          <a:bodyPr wrap="square" lIns="0" tIns="0" rIns="0" bIns="180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000058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AC92F3-E2FE-43CF-B340-055662FF9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962334"/>
              </p:ext>
            </p:extLst>
          </p:nvPr>
        </p:nvGraphicFramePr>
        <p:xfrm>
          <a:off x="1215892" y="2715583"/>
          <a:ext cx="4487348" cy="348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4299246-9887-4D84-BB1E-DB3EADACB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716461"/>
              </p:ext>
            </p:extLst>
          </p:nvPr>
        </p:nvGraphicFramePr>
        <p:xfrm>
          <a:off x="6307413" y="2715583"/>
          <a:ext cx="4487348" cy="348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2">
            <a:extLst>
              <a:ext uri="{FF2B5EF4-FFF2-40B4-BE49-F238E27FC236}">
                <a16:creationId xmlns:a16="http://schemas.microsoft.com/office/drawing/2014/main" id="{B576F410-1B1F-4B4B-BFC1-CCFDB84B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362" y="3502864"/>
            <a:ext cx="1004379" cy="28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0.0088</a:t>
            </a: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DC0B62B1-E4B8-4FA8-A6F3-9095CFB0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563" y="3623583"/>
            <a:ext cx="1004379" cy="28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0.0055</a:t>
            </a: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9FBEA-26D0-43F7-82AC-1DEBC612351F}"/>
              </a:ext>
            </a:extLst>
          </p:cNvPr>
          <p:cNvSpPr txBox="1"/>
          <p:nvPr/>
        </p:nvSpPr>
        <p:spPr>
          <a:xfrm>
            <a:off x="1671507" y="2526384"/>
            <a:ext cx="3972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patients with hospitalizations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594DE2-4288-490F-B434-442D162F3D97}"/>
              </a:ext>
            </a:extLst>
          </p:cNvPr>
          <p:cNvSpPr txBox="1"/>
          <p:nvPr/>
        </p:nvSpPr>
        <p:spPr>
          <a:xfrm>
            <a:off x="6716286" y="2526384"/>
            <a:ext cx="388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Incidence of hospitalizations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8323E-814B-4287-8C33-901E912B2DC3}"/>
              </a:ext>
            </a:extLst>
          </p:cNvPr>
          <p:cNvSpPr txBox="1"/>
          <p:nvPr/>
        </p:nvSpPr>
        <p:spPr>
          <a:xfrm rot="16200000">
            <a:off x="512620" y="3968666"/>
            <a:ext cx="1098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Patients, 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B25A8D-3523-4938-AE9D-A80270B8D909}"/>
              </a:ext>
            </a:extLst>
          </p:cNvPr>
          <p:cNvSpPr txBox="1"/>
          <p:nvPr/>
        </p:nvSpPr>
        <p:spPr>
          <a:xfrm rot="16200000">
            <a:off x="4936757" y="3968667"/>
            <a:ext cx="254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Incidence rate per 100 cycles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A9545-FF75-4EBF-8107-6C5FB4D2F0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675181"/>
            <a:ext cx="11090275" cy="773220"/>
          </a:xfrm>
        </p:spPr>
        <p:txBody>
          <a:bodyPr/>
          <a:lstStyle/>
          <a:p>
            <a:r>
              <a:rPr lang="en-GB" dirty="0"/>
              <a:t>Hospitalizations due to CIM or sepsis occurred in significantly fewer patients and significantly less often among patients receiving trilaciclib prior to chemotherapy versus placebo</a:t>
            </a:r>
          </a:p>
        </p:txBody>
      </p:sp>
    </p:spTree>
    <p:extLst>
      <p:ext uri="{BB962C8B-B14F-4D97-AF65-F5344CB8AC3E}">
        <p14:creationId xmlns:p14="http://schemas.microsoft.com/office/powerpoint/2010/main" val="379728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60243-C075-4CBA-97C8-087BDBE4D9BC}"/>
              </a:ext>
            </a:extLst>
          </p:cNvPr>
          <p:cNvSpPr txBox="1"/>
          <p:nvPr/>
        </p:nvSpPr>
        <p:spPr>
          <a:xfrm>
            <a:off x="460158" y="6360387"/>
            <a:ext cx="1174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DSN, duration of severe neutropenia; G-CSF, granulocyte colony-stimulating factors; SD, standard deviation; SN, severe neutropenia.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C6F2A9-9C0D-4A65-A11A-E8D45656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80097"/>
              </p:ext>
            </p:extLst>
          </p:nvPr>
        </p:nvGraphicFramePr>
        <p:xfrm>
          <a:off x="550862" y="2269782"/>
          <a:ext cx="11090276" cy="3566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772569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2772569">
                  <a:extLst>
                    <a:ext uri="{9D8B030D-6E8A-4147-A177-3AD203B41FA5}">
                      <a16:colId xmlns:a16="http://schemas.microsoft.com/office/drawing/2014/main" val="2639401648"/>
                    </a:ext>
                  </a:extLst>
                </a:gridCol>
                <a:gridCol w="2772569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  <a:gridCol w="2772569">
                  <a:extLst>
                    <a:ext uri="{9D8B030D-6E8A-4147-A177-3AD203B41FA5}">
                      <a16:colId xmlns:a16="http://schemas.microsoft.com/office/drawing/2014/main" val="1763891950"/>
                    </a:ext>
                  </a:extLst>
                </a:gridCol>
              </a:tblGrid>
              <a:tr h="125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G-CSF 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4042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SN, n/n (%) for patients receiving trilaciclib vs placebo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29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Subgroup treatment interaction 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value*</a:t>
                      </a:r>
                      <a:endParaRPr lang="en-GB" sz="14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47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2/12 (16.7) vs 20/25 (80.0)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6/108 (5.6) vs 38/92 (41.3)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0.7120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0049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2/17 (11.8) vs 10/39 (25.6)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2/92 (2.2) vs 11/68 (16.2)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0.2148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95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1/17 (5.9) vs 7/44 (15.9)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2/79 (2.5) vs 8/54 (14.8)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984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0/18 (0.0) vs 3/40 (7.5)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0/68 (0.0) vs 4/51 (7.8)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25668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DSN, days (SD) for patients receiving trilaciclib vs placebo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B529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8839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(1.0) vs 7 (5.5)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(1.9) vs 4 (4.8)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75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(1.6) vs 2 (5.2)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(0.7) vs 1 (3.0)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39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(1.9) vs 1 (2.3)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(0.4) vs 2 (5.8)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79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(0.0) vs 1 (3.4)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(0.0) vs 1 (1.9)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9735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5876E7-42B3-4066-9278-7D6A3A4508A8}"/>
              </a:ext>
            </a:extLst>
          </p:cNvPr>
          <p:cNvSpPr txBox="1"/>
          <p:nvPr/>
        </p:nvSpPr>
        <p:spPr>
          <a:xfrm>
            <a:off x="460159" y="5850346"/>
            <a:ext cx="1118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*Nonsignificant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values indicate that trilaciclib’s effect was consistent between patients with or without G-CSF administration; ie, the effect of trilaciclib on the occurrence of SN was not confounded by the use of G-CSF.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3BE2-6C54-4A79-AA44-07DE3FE81A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630363"/>
            <a:ext cx="11090275" cy="686117"/>
          </a:xfrm>
        </p:spPr>
        <p:txBody>
          <a:bodyPr/>
          <a:lstStyle/>
          <a:p>
            <a:r>
              <a:rPr lang="en-GB" dirty="0"/>
              <a:t>Trilaciclib reduced the percentage of patients with SN and DSN, regardless of G-CSF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15263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8833</TotalTime>
  <Words>2449</Words>
  <Application>Microsoft Office PowerPoint</Application>
  <PresentationFormat>Widescreen</PresentationFormat>
  <Paragraphs>238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Mohrbacher</dc:creator>
  <cp:lastModifiedBy>Christine Rogers</cp:lastModifiedBy>
  <cp:revision>94</cp:revision>
  <dcterms:created xsi:type="dcterms:W3CDTF">2020-02-20T20:45:18Z</dcterms:created>
  <dcterms:modified xsi:type="dcterms:W3CDTF">2020-10-19T13:09:44Z</dcterms:modified>
</cp:coreProperties>
</file>